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D0DEB50-0B10-4A4A-85D7-08328DC5568E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697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DDF54F-F8F5-47B1-AB1A-204FC04EB117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9697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97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4219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0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902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47719F2-5202-492C-9271-DF27C6E92216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902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EFF050-FA1B-4ED8-9AB3-F6832397033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023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2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9226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1AF66F5-8F31-4492-A430-D0481C66947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9226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F5D683-AE71-487D-9010-364E85A853D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79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4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 TS will transfer total of last year’s refund applied to current year + NJ estimated tax payments to NJ 1040 Line 50</a:t>
            </a:r>
          </a:p>
        </p:txBody>
      </p:sp>
      <p:sp>
        <p:nvSpPr>
          <p:cNvPr id="9840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DA26A56-7170-477C-AE24-AE9BFAF66C4B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840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596395-82C6-4A00-B41B-A8BFE704E27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815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4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045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DE27A68-4EDE-4693-A7AD-F99DD6AE2424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0455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90EAB96-4D76-412A-8A3B-55B3B05C01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53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2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025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54618A0-CFFF-4AA6-A96E-783757CC652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025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39C0EB-42F0-4613-AACF-13E031D4A40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556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1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17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907E87F-42DA-42E3-A17D-557476BB7B64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7178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AFD44A-DA18-4E36-AFE5-3566AC30CE2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752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3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738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017C1D1-9E23-43A8-8B8F-A733FAFD1DBA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738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315BBB5-01BE-4A36-A37C-A52375BCD8A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364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5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587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E86C864-8D59-40B9-B1E5-B2AF13ED290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758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CCAC82B-7DFC-47CD-B31C-D9AB9E9744E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355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7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79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DC9D112-DB8C-4F38-8E90-1E82C01D926A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7792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9D98C5D-151B-4180-AEEF-314A2B3F9EC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026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9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799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B8F33D9-4111-4A0A-AD4B-A537B75B0F7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799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8CBF995-4DBB-4C77-A07A-4BC07701A33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406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070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None/>
              <a:defRPr/>
            </a:pPr>
            <a:r>
              <a:rPr lang="en-US" dirty="0"/>
              <a:t> </a:t>
            </a:r>
          </a:p>
        </p:txBody>
      </p:sp>
      <p:sp>
        <p:nvSpPr>
          <p:cNvPr id="98202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2438027-FD12-41EA-AE69-A08CFA89464E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8202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47C5317-4161-41F9-BD69-4FCE97F9DAB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675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6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9861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05BB716-81D7-49F8-898B-203E19E82FA9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861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7A8A465-A7B6-46B5-AF14-686831F68B9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7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8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275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881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74CA4F-B440-4E19-8E8C-F319D248656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881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0938AB-5EC1-47F3-A25B-586884A378E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3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Tax Payments Made &amp; Credits</a:t>
            </a: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Pub 4012 Tab H</a:t>
            </a:r>
          </a:p>
          <a:p>
            <a:r>
              <a:rPr lang="en-US" altLang="en-US" dirty="0"/>
              <a:t>Pub 17 Chapter 4</a:t>
            </a:r>
          </a:p>
          <a:p>
            <a:r>
              <a:rPr lang="en-US" altLang="en-US" dirty="0"/>
              <a:t>(Federal 1040-Lines 64-74)</a:t>
            </a:r>
          </a:p>
          <a:p>
            <a:r>
              <a:rPr lang="en-US" altLang="en-US" dirty="0"/>
              <a:t>(NJ 1040-Lines 48 &amp; 50)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9939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NJ Estimated Tax Payments:  What Amounts Are Transferred Where</a:t>
            </a:r>
          </a:p>
        </p:txBody>
      </p:sp>
      <p:sp>
        <p:nvSpPr>
          <p:cNvPr id="989187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/>
              <a:t> </a:t>
            </a:r>
            <a:r>
              <a:rPr lang="en-US" altLang="en-US" sz="2400" dirty="0" err="1"/>
              <a:t>Sch</a:t>
            </a:r>
            <a:r>
              <a:rPr lang="en-US" altLang="en-US" sz="2400" dirty="0"/>
              <a:t> A Line 5a State &amp; Local Taxes includes payments </a:t>
            </a:r>
            <a:r>
              <a:rPr lang="en-US" altLang="en-US" sz="2400" u="sng" dirty="0"/>
              <a:t>made in current tax year for any year’s tax due</a:t>
            </a:r>
            <a:r>
              <a:rPr lang="en-US" altLang="en-US" sz="2400" dirty="0"/>
              <a:t>:</a:t>
            </a:r>
          </a:p>
          <a:p>
            <a:pPr lvl="1"/>
            <a:r>
              <a:rPr lang="en-US" altLang="en-US" sz="2400" dirty="0"/>
              <a:t> 2015 estimated tax payments paid in 2015 only</a:t>
            </a:r>
          </a:p>
          <a:p>
            <a:pPr lvl="2"/>
            <a:r>
              <a:rPr lang="en-US" altLang="en-US" sz="2000" dirty="0"/>
              <a:t> From State Estimated Taxes screen </a:t>
            </a:r>
          </a:p>
          <a:p>
            <a:pPr lvl="1"/>
            <a:r>
              <a:rPr lang="en-US" altLang="en-US" sz="2400" dirty="0"/>
              <a:t> Refund from 2014 return applied to 2015</a:t>
            </a:r>
          </a:p>
          <a:p>
            <a:pPr lvl="2"/>
            <a:r>
              <a:rPr lang="en-US" altLang="en-US" sz="2000" dirty="0"/>
              <a:t> From State Estimated Taxes screen</a:t>
            </a:r>
          </a:p>
          <a:p>
            <a:pPr lvl="1"/>
            <a:r>
              <a:rPr lang="en-US" altLang="en-US" sz="2400" dirty="0"/>
              <a:t> 2014 (or prior) tax payments paid in 2015</a:t>
            </a:r>
          </a:p>
          <a:p>
            <a:pPr lvl="2"/>
            <a:r>
              <a:rPr lang="en-US" altLang="en-US" sz="2000" dirty="0"/>
              <a:t> From Itemized Deductions \ Taxes You Paid screen</a:t>
            </a:r>
          </a:p>
          <a:p>
            <a:pPr lvl="1"/>
            <a:r>
              <a:rPr lang="en-US" altLang="en-US" sz="2400" dirty="0"/>
              <a:t> Final 2014 estimated tax payment paid in January 2015</a:t>
            </a:r>
          </a:p>
          <a:p>
            <a:pPr lvl="2"/>
            <a:r>
              <a:rPr lang="en-US" altLang="en-US" sz="2000" dirty="0"/>
              <a:t> From Itemized Deductions \ Taxes You Paid screen</a:t>
            </a:r>
          </a:p>
          <a:p>
            <a:r>
              <a:rPr lang="en-US" altLang="en-US" sz="2400" dirty="0"/>
              <a:t> NJ 1040 Line 50 includes payments </a:t>
            </a:r>
            <a:r>
              <a:rPr lang="en-US" altLang="en-US" sz="2400" u="sng" dirty="0"/>
              <a:t>applied to current year’s tax due</a:t>
            </a:r>
            <a:r>
              <a:rPr lang="en-US" altLang="en-US" sz="2400" b="1" u="sng" dirty="0"/>
              <a:t>, no matter when paid</a:t>
            </a:r>
            <a:r>
              <a:rPr lang="en-US" altLang="en-US" sz="2400" u="sng" dirty="0"/>
              <a:t>:</a:t>
            </a:r>
          </a:p>
          <a:p>
            <a:pPr lvl="1"/>
            <a:r>
              <a:rPr lang="en-US" altLang="en-US" sz="2400" dirty="0"/>
              <a:t> 2015 estimated tax payments paid in 2015 or 2016</a:t>
            </a:r>
          </a:p>
          <a:p>
            <a:pPr lvl="1"/>
            <a:r>
              <a:rPr lang="en-US" altLang="en-US" sz="2400" dirty="0"/>
              <a:t> Refund from 2014 return applied to 2015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900" dirty="0"/>
              <a:t> </a:t>
            </a:r>
            <a:endParaRPr lang="en-US" altLang="en-US" dirty="0"/>
          </a:p>
          <a:p>
            <a:pPr lvl="1"/>
            <a:endParaRPr lang="en-US" altLang="en-US" dirty="0"/>
          </a:p>
        </p:txBody>
      </p:sp>
      <p:pic>
        <p:nvPicPr>
          <p:cNvPr id="5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8568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191" y="1542198"/>
            <a:ext cx="7947546" cy="446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1235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43000"/>
          </a:xfrm>
        </p:spPr>
        <p:txBody>
          <a:bodyPr>
            <a:noAutofit/>
          </a:bodyPr>
          <a:lstStyle/>
          <a:p>
            <a:r>
              <a:rPr lang="en-US" altLang="en-US" sz="3600" dirty="0"/>
              <a:t>TS – State Estimated Payments Screen – Schedule A Amount (Amounts Paid in 2015)</a:t>
            </a:r>
          </a:p>
        </p:txBody>
      </p:sp>
      <p:sp>
        <p:nvSpPr>
          <p:cNvPr id="991237" name="Oval 5"/>
          <p:cNvSpPr>
            <a:spLocks noChangeArrowheads="1"/>
          </p:cNvSpPr>
          <p:nvPr/>
        </p:nvSpPr>
        <p:spPr bwMode="auto">
          <a:xfrm>
            <a:off x="6291618" y="2061951"/>
            <a:ext cx="545910" cy="31276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1238" name="Oval 9"/>
          <p:cNvSpPr>
            <a:spLocks noChangeArrowheads="1"/>
          </p:cNvSpPr>
          <p:nvPr/>
        </p:nvSpPr>
        <p:spPr bwMode="auto">
          <a:xfrm>
            <a:off x="6330287" y="4367284"/>
            <a:ext cx="534537" cy="2968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9893" y="3248167"/>
            <a:ext cx="385776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TS totals &amp; transfers to Schedule A Line 5a </a:t>
            </a:r>
          </a:p>
        </p:txBody>
      </p:sp>
      <p:sp>
        <p:nvSpPr>
          <p:cNvPr id="991244" name="Oval 5"/>
          <p:cNvSpPr>
            <a:spLocks noChangeArrowheads="1"/>
          </p:cNvSpPr>
          <p:nvPr/>
        </p:nvSpPr>
        <p:spPr bwMode="auto">
          <a:xfrm>
            <a:off x="6305266" y="2498678"/>
            <a:ext cx="532262" cy="36735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1245" name="Oval 5"/>
          <p:cNvSpPr>
            <a:spLocks noChangeArrowheads="1"/>
          </p:cNvSpPr>
          <p:nvPr/>
        </p:nvSpPr>
        <p:spPr bwMode="auto">
          <a:xfrm>
            <a:off x="6318912" y="2921758"/>
            <a:ext cx="545911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1246" name="Oval 5"/>
          <p:cNvSpPr>
            <a:spLocks noChangeArrowheads="1"/>
          </p:cNvSpPr>
          <p:nvPr/>
        </p:nvSpPr>
        <p:spPr bwMode="auto">
          <a:xfrm>
            <a:off x="6346209" y="3399430"/>
            <a:ext cx="49132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9" name="Picture 18" descr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14400"/>
            <a:ext cx="612648" cy="16337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487606" y="4626591"/>
            <a:ext cx="4296817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Not transferred to Schedule A Line 5a</a:t>
            </a:r>
          </a:p>
          <a:p>
            <a:r>
              <a:rPr lang="en-US" b="1" dirty="0"/>
              <a:t>because it was not paid in 2015</a:t>
            </a:r>
          </a:p>
        </p:txBody>
      </p:sp>
      <p:cxnSp>
        <p:nvCxnSpPr>
          <p:cNvPr id="24" name="Straight Arrow Connector 23"/>
          <p:cNvCxnSpPr>
            <a:stCxn id="23" idx="3"/>
            <a:endCxn id="991238" idx="3"/>
          </p:cNvCxnSpPr>
          <p:nvPr/>
        </p:nvCxnSpPr>
        <p:spPr bwMode="auto">
          <a:xfrm flipV="1">
            <a:off x="5784423" y="4620651"/>
            <a:ext cx="624145" cy="32910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4844955" y="2333767"/>
            <a:ext cx="1433015" cy="103723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4858603" y="2702257"/>
            <a:ext cx="1392072" cy="70968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endCxn id="991245" idx="2"/>
          </p:cNvCxnSpPr>
          <p:nvPr/>
        </p:nvCxnSpPr>
        <p:spPr bwMode="auto">
          <a:xfrm flipV="1">
            <a:off x="4817660" y="3112258"/>
            <a:ext cx="1501252" cy="34062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>
            <a:endCxn id="991246" idx="2"/>
          </p:cNvCxnSpPr>
          <p:nvPr/>
        </p:nvCxnSpPr>
        <p:spPr bwMode="auto">
          <a:xfrm>
            <a:off x="4844955" y="3425588"/>
            <a:ext cx="1501254" cy="16434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589471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b="1511"/>
          <a:stretch>
            <a:fillRect/>
          </a:stretch>
        </p:blipFill>
        <p:spPr bwMode="auto">
          <a:xfrm>
            <a:off x="641445" y="1596788"/>
            <a:ext cx="7487503" cy="444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43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229600" cy="1143000"/>
          </a:xfrm>
        </p:spPr>
        <p:txBody>
          <a:bodyPr>
            <a:noAutofit/>
          </a:bodyPr>
          <a:lstStyle/>
          <a:p>
            <a:r>
              <a:rPr lang="en-US" altLang="en-US" sz="3400" dirty="0"/>
              <a:t>TS - NJ 1040 Line 50 – State Estimated Taxes Paid and Amount Applied from Prior Year (No Matter When Paid)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492621" y="5800299"/>
            <a:ext cx="532263" cy="3764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7148" y="5094027"/>
            <a:ext cx="5237331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Current year NJ estimated tax payments (no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matter when paid) and amount applied from 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prior year refund</a:t>
            </a:r>
          </a:p>
        </p:txBody>
      </p:sp>
      <p:cxnSp>
        <p:nvCxnSpPr>
          <p:cNvPr id="13" name="Straight Arrow Connector 12"/>
          <p:cNvCxnSpPr>
            <a:stCxn id="8" idx="3"/>
          </p:cNvCxnSpPr>
          <p:nvPr/>
        </p:nvCxnSpPr>
        <p:spPr bwMode="auto">
          <a:xfrm>
            <a:off x="6994479" y="5555692"/>
            <a:ext cx="498143" cy="32649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215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Refundable Credits  – </a:t>
            </a:r>
            <a:br>
              <a:rPr lang="en-US" altLang="en-US" dirty="0"/>
            </a:br>
            <a:r>
              <a:rPr lang="en-US" altLang="en-US" dirty="0"/>
              <a:t>Federal 1040 Lines 66a thru 68</a:t>
            </a:r>
          </a:p>
        </p:txBody>
      </p:sp>
      <p:sp>
        <p:nvSpPr>
          <p:cNvPr id="10035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 Earned Income credit (Line 66a)</a:t>
            </a:r>
          </a:p>
          <a:p>
            <a:pPr lvl="1"/>
            <a:r>
              <a:rPr lang="en-US" altLang="en-US" dirty="0"/>
              <a:t> Since this must be calculated after all other figures are finalized, EIC is discussed in a later module</a:t>
            </a:r>
          </a:p>
          <a:p>
            <a:r>
              <a:rPr lang="en-US" altLang="en-US" dirty="0"/>
              <a:t> Additional Child Tax credit - refundable credit discussed in Child Tax Credit module (Line 67)</a:t>
            </a:r>
          </a:p>
          <a:p>
            <a:r>
              <a:rPr lang="en-US" altLang="en-US" dirty="0"/>
              <a:t> American Opportunity Credit (Line 68)</a:t>
            </a:r>
          </a:p>
          <a:p>
            <a:pPr lvl="1"/>
            <a:r>
              <a:rPr lang="en-US" altLang="en-US" dirty="0"/>
              <a:t> Since this must be calculated after all other figures are finalized, refundable AOC is discussed in a later module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3672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300" dirty="0"/>
              <a:t>Payments Made With </a:t>
            </a:r>
            <a:br>
              <a:rPr lang="en-US" altLang="en-US" sz="3300" dirty="0"/>
            </a:br>
            <a:r>
              <a:rPr lang="en-US" altLang="en-US" sz="3300" dirty="0"/>
              <a:t>Extension of Time To File </a:t>
            </a:r>
            <a:br>
              <a:rPr lang="en-US" altLang="en-US" sz="3300" dirty="0"/>
            </a:br>
            <a:r>
              <a:rPr lang="en-US" altLang="en-US" sz="3300" dirty="0"/>
              <a:t>Federal 1040 Line 70 / NJ 1040 Line 50</a:t>
            </a:r>
          </a:p>
        </p:txBody>
      </p:sp>
      <p:sp>
        <p:nvSpPr>
          <p:cNvPr id="1001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 Taxpayer requests extension of time to file</a:t>
            </a:r>
          </a:p>
          <a:p>
            <a:pPr lvl="1"/>
            <a:r>
              <a:rPr lang="en-US" altLang="en-US" dirty="0"/>
              <a:t> Must pay estimated balance due with extension</a:t>
            </a:r>
          </a:p>
          <a:p>
            <a:pPr lvl="1"/>
            <a:r>
              <a:rPr lang="en-US" altLang="en-US" dirty="0"/>
              <a:t> Must be sent by regular tax filing date</a:t>
            </a:r>
          </a:p>
          <a:p>
            <a:pPr lvl="1"/>
            <a:r>
              <a:rPr lang="en-US" altLang="en-US" dirty="0"/>
              <a:t> Complete Federal Form 4868 </a:t>
            </a:r>
          </a:p>
          <a:p>
            <a:pPr lvl="1"/>
            <a:r>
              <a:rPr lang="en-US" altLang="en-US" dirty="0"/>
              <a:t> Complete NJ Form 630</a:t>
            </a:r>
          </a:p>
          <a:p>
            <a:r>
              <a:rPr lang="en-US" altLang="en-US" dirty="0"/>
              <a:t> Amount paid with extension is reported on Federal 1040 Line 70 or NJ 1040 Line 50 when final return is filed later</a:t>
            </a:r>
          </a:p>
          <a:p>
            <a:pPr lvl="1"/>
            <a:r>
              <a:rPr lang="en-US" altLang="en-US" dirty="0"/>
              <a:t> Cannot be e-filed.  Must be sent via mail</a:t>
            </a:r>
          </a:p>
          <a:p>
            <a:r>
              <a:rPr lang="en-US" altLang="en-US" dirty="0"/>
              <a:t> Must submit final return by </a:t>
            </a:r>
            <a:r>
              <a:rPr lang="en-US" dirty="0"/>
              <a:t>Oct. 15 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2024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Payments &amp; Credits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/>
              <a:t> Can be applied against tax liability</a:t>
            </a:r>
          </a:p>
          <a:p>
            <a:pPr lvl="1"/>
            <a:r>
              <a:rPr lang="en-US" altLang="en-US" dirty="0"/>
              <a:t> Federal and NJ</a:t>
            </a:r>
          </a:p>
          <a:p>
            <a:pPr lvl="2"/>
            <a:r>
              <a:rPr lang="en-US" altLang="en-US" dirty="0"/>
              <a:t> Income tax withheld from W-2s, W-2Gs, 1099s, etc. </a:t>
            </a:r>
          </a:p>
          <a:p>
            <a:pPr lvl="2"/>
            <a:r>
              <a:rPr lang="en-US" altLang="en-US" dirty="0"/>
              <a:t> Estimated tax payments </a:t>
            </a:r>
          </a:p>
          <a:p>
            <a:pPr lvl="2"/>
            <a:r>
              <a:rPr lang="en-US" altLang="en-US" dirty="0"/>
              <a:t> Amounts applied from prior year’s return</a:t>
            </a:r>
          </a:p>
          <a:p>
            <a:pPr lvl="2"/>
            <a:r>
              <a:rPr lang="en-US" altLang="en-US" dirty="0"/>
              <a:t> Payments made with a request for extension of time to file</a:t>
            </a:r>
          </a:p>
          <a:p>
            <a:pPr lvl="2"/>
            <a:r>
              <a:rPr lang="en-US" altLang="en-US" dirty="0"/>
              <a:t> Earned income credit</a:t>
            </a:r>
          </a:p>
          <a:p>
            <a:pPr lvl="1"/>
            <a:r>
              <a:rPr lang="en-US" altLang="en-US" dirty="0"/>
              <a:t> Federal Only</a:t>
            </a:r>
          </a:p>
          <a:p>
            <a:pPr lvl="2"/>
            <a:r>
              <a:rPr lang="en-US" altLang="en-US" dirty="0"/>
              <a:t> Additional child tax credit</a:t>
            </a:r>
          </a:p>
          <a:p>
            <a:pPr lvl="2"/>
            <a:r>
              <a:rPr lang="en-US" altLang="en-US" dirty="0"/>
              <a:t> Refundable American Opportunity credit</a:t>
            </a:r>
          </a:p>
          <a:p>
            <a:pPr lvl="1"/>
            <a:r>
              <a:rPr lang="en-US" altLang="en-US" dirty="0"/>
              <a:t> NJ Only</a:t>
            </a:r>
          </a:p>
          <a:p>
            <a:pPr lvl="2"/>
            <a:r>
              <a:rPr lang="en-US" altLang="en-US" dirty="0"/>
              <a:t> Property Tax Credit</a:t>
            </a:r>
          </a:p>
          <a:p>
            <a:pPr lvl="2"/>
            <a:r>
              <a:rPr lang="en-US" altLang="en-US" dirty="0"/>
              <a:t> Excess UI / DI / FLI</a:t>
            </a:r>
          </a:p>
        </p:txBody>
      </p:sp>
      <p:pic>
        <p:nvPicPr>
          <p:cNvPr id="5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063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Income Tax Withholding – </a:t>
            </a:r>
            <a:br>
              <a:rPr lang="en-US" altLang="en-US" dirty="0"/>
            </a:br>
            <a:r>
              <a:rPr lang="en-US" altLang="en-US" dirty="0"/>
              <a:t>1040 Line 64 / NJ 1040 Line 48</a:t>
            </a:r>
          </a:p>
        </p:txBody>
      </p:sp>
      <p:sp>
        <p:nvSpPr>
          <p:cNvPr id="97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Collected by employer</a:t>
            </a:r>
          </a:p>
          <a:p>
            <a:r>
              <a:rPr lang="en-US" altLang="en-US" dirty="0"/>
              <a:t> Set aside from pensions, Social Security</a:t>
            </a:r>
          </a:p>
          <a:p>
            <a:r>
              <a:rPr lang="en-US" altLang="en-US" dirty="0"/>
              <a:t> Set aside from bonuses, commissions</a:t>
            </a:r>
          </a:p>
          <a:p>
            <a:r>
              <a:rPr lang="en-US" altLang="en-US" dirty="0"/>
              <a:t> Set aside from gambling winnings</a:t>
            </a:r>
          </a:p>
          <a:p>
            <a:pPr>
              <a:buNone/>
            </a:pPr>
            <a:endParaRPr lang="en-US" altLang="en-US" dirty="0"/>
          </a:p>
          <a:p>
            <a:r>
              <a:rPr lang="en-US" altLang="en-US" dirty="0"/>
              <a:t>TaxSlayer – automatically totals from data entry for individual forms &amp; populates on 1040 Line 64 or NJ 1040 Line 48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 descr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86428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Estimated Tax Payments – </a:t>
            </a:r>
            <a:br>
              <a:rPr lang="en-US" altLang="en-US" dirty="0"/>
            </a:br>
            <a:r>
              <a:rPr lang="en-US" altLang="en-US" dirty="0"/>
              <a:t>Federal 1040 Line 65 / NJ 1040 Line 50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3000" dirty="0"/>
              <a:t> Means of tax payment for:</a:t>
            </a:r>
          </a:p>
          <a:p>
            <a:pPr lvl="1"/>
            <a:r>
              <a:rPr lang="en-US" altLang="en-US" dirty="0"/>
              <a:t> Self-employed</a:t>
            </a:r>
          </a:p>
          <a:p>
            <a:pPr lvl="1"/>
            <a:r>
              <a:rPr lang="en-US" altLang="en-US" dirty="0"/>
              <a:t> Those with investment income</a:t>
            </a:r>
          </a:p>
          <a:p>
            <a:pPr lvl="1"/>
            <a:r>
              <a:rPr lang="en-US" altLang="en-US" dirty="0"/>
              <a:t> Projected Federal balance due &gt; $1,000</a:t>
            </a:r>
          </a:p>
          <a:p>
            <a:pPr lvl="2"/>
            <a:r>
              <a:rPr lang="en-US" altLang="en-US" dirty="0"/>
              <a:t> Taxpayers with NJ projected balance due &gt; $400 should file NJ estimated tax payments</a:t>
            </a:r>
          </a:p>
          <a:p>
            <a:r>
              <a:rPr lang="en-US" altLang="en-US" sz="3000" dirty="0"/>
              <a:t> Payments made periodically by taxpayer (usually due on 4/15, 6/15, 9/15 and 1/15 of subsequent year-may change due to holidays)</a:t>
            </a:r>
          </a:p>
          <a:p>
            <a:pPr lvl="1"/>
            <a:r>
              <a:rPr lang="en-US" altLang="en-US" dirty="0"/>
              <a:t> Need to know “When” &amp; “How Much” for each 2015 estimated tax payment made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Estimated tax payments are made separately from tax return</a:t>
            </a:r>
          </a:p>
          <a:p>
            <a:pPr lvl="1"/>
            <a:r>
              <a:rPr lang="en-US" altLang="en-US" dirty="0">
                <a:solidFill>
                  <a:srgbClr val="001132"/>
                </a:solidFill>
              </a:rPr>
              <a:t> Particularly important for payment due 4/15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pic>
        <p:nvPicPr>
          <p:cNvPr id="6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624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Overpayment From Previous Year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Could have elected to have 2014 refund applied to 2015 tax liability</a:t>
            </a:r>
          </a:p>
          <a:p>
            <a:r>
              <a:rPr lang="en-US" altLang="en-US" dirty="0"/>
              <a:t> Ask taxpayer if 2014  refund was applied to 2015 taxes or check 2014 tax return</a:t>
            </a:r>
          </a:p>
          <a:p>
            <a:pPr>
              <a:buNone/>
            </a:pPr>
            <a:endParaRPr lang="en-US" altLang="en-US" dirty="0"/>
          </a:p>
          <a:p>
            <a:pPr lvl="1">
              <a:buNone/>
            </a:pPr>
            <a:r>
              <a:rPr lang="en-US" altLang="en-US" dirty="0"/>
              <a:t> </a:t>
            </a:r>
          </a:p>
        </p:txBody>
      </p:sp>
      <p:pic>
        <p:nvPicPr>
          <p:cNvPr id="7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8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9144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56978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Estimated Tax Payments Example</a:t>
            </a:r>
            <a:br>
              <a:rPr lang="en-US" altLang="en-US"/>
            </a:br>
            <a:r>
              <a:rPr lang="en-US" altLang="en-US"/>
              <a:t>Davis Family</a:t>
            </a:r>
          </a:p>
        </p:txBody>
      </p:sp>
      <p:sp>
        <p:nvSpPr>
          <p:cNvPr id="978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The Davis family made the following Federal estimated tax payments:</a:t>
            </a:r>
          </a:p>
          <a:p>
            <a:pPr lvl="1"/>
            <a:r>
              <a:rPr lang="en-US" altLang="en-US" dirty="0"/>
              <a:t> On  04/12/2015 tax payment of  $250</a:t>
            </a:r>
          </a:p>
          <a:p>
            <a:pPr lvl="1"/>
            <a:r>
              <a:rPr lang="en-US" altLang="en-US" dirty="0"/>
              <a:t> On  06/11/2015 tax payment of  $250</a:t>
            </a:r>
          </a:p>
          <a:p>
            <a:pPr lvl="1"/>
            <a:r>
              <a:rPr lang="en-US" altLang="en-US" dirty="0"/>
              <a:t> On  09/15/2015 tax payment of  $250</a:t>
            </a:r>
          </a:p>
          <a:p>
            <a:pPr lvl="1"/>
            <a:r>
              <a:rPr lang="en-US" altLang="en-US" dirty="0"/>
              <a:t> On  01/05/2016 tax payment of  $250</a:t>
            </a:r>
          </a:p>
          <a:p>
            <a:r>
              <a:rPr lang="en-US" altLang="en-US" dirty="0"/>
              <a:t> The Davis family did not choose to apply any of last  year’s refund to this year’s tax liability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7739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501" y="1590036"/>
            <a:ext cx="7847464" cy="45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09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01000" cy="1420813"/>
          </a:xfrm>
        </p:spPr>
        <p:txBody>
          <a:bodyPr>
            <a:normAutofit fontScale="90000"/>
          </a:bodyPr>
          <a:lstStyle/>
          <a:p>
            <a:r>
              <a:rPr lang="en-US" altLang="en-US" sz="3100" dirty="0"/>
              <a:t>TS - Federal Estimated Taxes Paid and Amount Applied from Prior Year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Payments and Estimates \ Federal Estimated Payments for 2015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3429" y="1956180"/>
            <a:ext cx="392928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From taxpayer or prior year return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6209731" y="2238233"/>
            <a:ext cx="436730" cy="40943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64776" y="3504063"/>
            <a:ext cx="387317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Federal estimated tax payments</a:t>
            </a:r>
          </a:p>
        </p:txBody>
      </p:sp>
      <p:cxnSp>
        <p:nvCxnSpPr>
          <p:cNvPr id="18" name="Straight Arrow Connector 17"/>
          <p:cNvCxnSpPr>
            <a:stCxn id="9" idx="3"/>
            <a:endCxn id="10" idx="2"/>
          </p:cNvCxnSpPr>
          <p:nvPr/>
        </p:nvCxnSpPr>
        <p:spPr bwMode="auto">
          <a:xfrm>
            <a:off x="5042710" y="2140846"/>
            <a:ext cx="1167021" cy="30210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stCxn id="12" idx="3"/>
          </p:cNvCxnSpPr>
          <p:nvPr/>
        </p:nvCxnSpPr>
        <p:spPr bwMode="auto">
          <a:xfrm flipV="1">
            <a:off x="5237946" y="3029803"/>
            <a:ext cx="958138" cy="65892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4" name="Picture 13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6204825" y="2837921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6204825" y="3424775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6204825" y="3970686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6218473" y="4543892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28" name="Straight Arrow Connector 27"/>
          <p:cNvCxnSpPr>
            <a:stCxn id="12" idx="3"/>
          </p:cNvCxnSpPr>
          <p:nvPr/>
        </p:nvCxnSpPr>
        <p:spPr bwMode="auto">
          <a:xfrm flipV="1">
            <a:off x="5237946" y="3643953"/>
            <a:ext cx="930842" cy="4477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>
            <a:stCxn id="12" idx="3"/>
          </p:cNvCxnSpPr>
          <p:nvPr/>
        </p:nvCxnSpPr>
        <p:spPr bwMode="auto">
          <a:xfrm>
            <a:off x="5237946" y="3688729"/>
            <a:ext cx="944490" cy="46019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>
            <a:stCxn id="12" idx="3"/>
            <a:endCxn id="25" idx="2"/>
          </p:cNvCxnSpPr>
          <p:nvPr/>
        </p:nvCxnSpPr>
        <p:spPr bwMode="auto">
          <a:xfrm>
            <a:off x="5237946" y="3688729"/>
            <a:ext cx="980527" cy="104566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84636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NJ Estimated Taxes Paid and Amount Applied from Prior Year </a:t>
            </a:r>
          </a:p>
        </p:txBody>
      </p:sp>
      <p:sp>
        <p:nvSpPr>
          <p:cNvPr id="9850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Enter in </a:t>
            </a:r>
            <a:r>
              <a:rPr lang="en-US" altLang="en-US" sz="3200" dirty="0">
                <a:solidFill>
                  <a:schemeClr val="accent4"/>
                </a:solidFill>
              </a:rPr>
              <a:t>Federal Section \ Payments and Estimates \ State Estimated Payments</a:t>
            </a:r>
            <a:endParaRPr lang="en-US" altLang="en-US" dirty="0">
              <a:solidFill>
                <a:schemeClr val="accent4"/>
              </a:solidFill>
            </a:endParaRPr>
          </a:p>
          <a:p>
            <a:r>
              <a:rPr lang="en-US" altLang="en-US" dirty="0">
                <a:solidFill>
                  <a:schemeClr val="accent4"/>
                </a:solidFill>
              </a:rPr>
              <a:t> Report:</a:t>
            </a:r>
          </a:p>
          <a:p>
            <a:pPr lvl="1"/>
            <a:r>
              <a:rPr lang="en-US" altLang="en-US" dirty="0"/>
              <a:t> 2015 NJ estimated tax payments paid in 2015 or January 2016 </a:t>
            </a:r>
          </a:p>
          <a:p>
            <a:pPr lvl="2"/>
            <a:r>
              <a:rPr lang="en-US" altLang="en-US" dirty="0"/>
              <a:t>Enter final 2015 estimated tax payment on proper line depending on whether it was paid before end of 2015 or in January 2016</a:t>
            </a:r>
          </a:p>
          <a:p>
            <a:pPr lvl="1"/>
            <a:r>
              <a:rPr lang="en-US" altLang="en-US" dirty="0"/>
              <a:t> Refund from 2014 tax return applied to 2015 </a:t>
            </a:r>
            <a:endParaRPr lang="en-US" altLang="en-US" dirty="0">
              <a:solidFill>
                <a:srgbClr val="FF0000"/>
              </a:solidFill>
            </a:endParaRPr>
          </a:p>
          <a:p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pic>
        <p:nvPicPr>
          <p:cNvPr id="9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Picture 9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0822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896" y="1583141"/>
            <a:ext cx="7947546" cy="4463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7139" name="Title 1"/>
          <p:cNvSpPr>
            <a:spLocks noGrp="1"/>
          </p:cNvSpPr>
          <p:nvPr>
            <p:ph type="title"/>
          </p:nvPr>
        </p:nvSpPr>
        <p:spPr>
          <a:xfrm>
            <a:off x="609599" y="191069"/>
            <a:ext cx="8261445" cy="1229744"/>
          </a:xfrm>
        </p:spPr>
        <p:txBody>
          <a:bodyPr>
            <a:normAutofit fontScale="90000"/>
          </a:bodyPr>
          <a:lstStyle/>
          <a:p>
            <a:r>
              <a:rPr lang="en-US" altLang="en-US" sz="2900" dirty="0"/>
              <a:t>TS - NJ Estimated Taxes Paid and Amount Applied from Prior Year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Payments and Estimates \ State Estimated Payments</a:t>
            </a:r>
            <a:endParaRPr lang="en-US" alt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61815" y="1992572"/>
            <a:ext cx="271590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From prior year refund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6265460" y="2024418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4773" y="4034051"/>
            <a:ext cx="55626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Enter final estimated tax payment on proper line</a:t>
            </a:r>
          </a:p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to show if payment made before or after 12/31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49021" y="3174241"/>
            <a:ext cx="3159125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NJ estimated tax payments</a:t>
            </a:r>
          </a:p>
        </p:txBody>
      </p:sp>
      <p:pic>
        <p:nvPicPr>
          <p:cNvPr id="26" name="Picture 2" descr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Arrow Connector 24"/>
          <p:cNvCxnSpPr>
            <a:stCxn id="12" idx="3"/>
            <a:endCxn id="13" idx="2"/>
          </p:cNvCxnSpPr>
          <p:nvPr/>
        </p:nvCxnSpPr>
        <p:spPr bwMode="auto">
          <a:xfrm>
            <a:off x="5977719" y="2177238"/>
            <a:ext cx="287741" cy="3768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3" name="Picture 22" descr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314006" y="2524023"/>
            <a:ext cx="468931" cy="35565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6305265" y="3001694"/>
            <a:ext cx="446607" cy="27376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6273064" y="3411127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" name="Oval 5"/>
          <p:cNvSpPr>
            <a:spLocks noChangeArrowheads="1"/>
          </p:cNvSpPr>
          <p:nvPr/>
        </p:nvSpPr>
        <p:spPr bwMode="auto">
          <a:xfrm>
            <a:off x="6273063" y="4311879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39" name="Straight Arrow Connector 38"/>
          <p:cNvCxnSpPr>
            <a:stCxn id="24" idx="3"/>
          </p:cNvCxnSpPr>
          <p:nvPr/>
        </p:nvCxnSpPr>
        <p:spPr bwMode="auto">
          <a:xfrm flipV="1">
            <a:off x="4708146" y="2770496"/>
            <a:ext cx="1556176" cy="58868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>
            <a:stCxn id="24" idx="3"/>
          </p:cNvCxnSpPr>
          <p:nvPr/>
        </p:nvCxnSpPr>
        <p:spPr bwMode="auto">
          <a:xfrm flipV="1">
            <a:off x="4708146" y="3166281"/>
            <a:ext cx="1556176" cy="19290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stCxn id="24" idx="3"/>
          </p:cNvCxnSpPr>
          <p:nvPr/>
        </p:nvCxnSpPr>
        <p:spPr bwMode="auto">
          <a:xfrm>
            <a:off x="4708146" y="3359185"/>
            <a:ext cx="1542529" cy="23017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>
            <a:stCxn id="24" idx="3"/>
            <a:endCxn id="38" idx="2"/>
          </p:cNvCxnSpPr>
          <p:nvPr/>
        </p:nvCxnSpPr>
        <p:spPr bwMode="auto">
          <a:xfrm>
            <a:off x="4708146" y="3359185"/>
            <a:ext cx="1564917" cy="11431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62155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 autoUpdateAnimBg="0"/>
      <p:bldP spid="15" grpId="0" animBg="1"/>
    </p:bld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1005</Words>
  <Application>Microsoft Office PowerPoint</Application>
  <PresentationFormat>On-screen Show (4:3)</PresentationFormat>
  <Paragraphs>177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Verdana</vt:lpstr>
      <vt:lpstr>Wingdings</vt:lpstr>
      <vt:lpstr>NJ Template 06</vt:lpstr>
      <vt:lpstr>Tax Payments Made &amp; Credits</vt:lpstr>
      <vt:lpstr>Types of Payments &amp; Credits</vt:lpstr>
      <vt:lpstr>Income Tax Withholding –  1040 Line 64 / NJ 1040 Line 48</vt:lpstr>
      <vt:lpstr>Estimated Tax Payments –  Federal 1040 Line 65 / NJ 1040 Line 50</vt:lpstr>
      <vt:lpstr>Overpayment From Previous Year</vt:lpstr>
      <vt:lpstr>Estimated Tax Payments Example Davis Family</vt:lpstr>
      <vt:lpstr>TS - Federal Estimated Taxes Paid and Amount Applied from Prior Year Federal Section \ Payments and Estimates \ Federal Estimated Payments for 2015</vt:lpstr>
      <vt:lpstr>NJ Estimated Taxes Paid and Amount Applied from Prior Year </vt:lpstr>
      <vt:lpstr>TS - NJ Estimated Taxes Paid and Amount Applied from Prior Year Federal Section \ Payments and Estimates \ State Estimated Payments</vt:lpstr>
      <vt:lpstr>NJ Estimated Tax Payments:  What Amounts Are Transferred Where</vt:lpstr>
      <vt:lpstr>TS – State Estimated Payments Screen – Schedule A Amount (Amounts Paid in 2015)</vt:lpstr>
      <vt:lpstr>TS - NJ 1040 Line 50 – State Estimated Taxes Paid and Amount Applied from Prior Year (No Matter When Paid)</vt:lpstr>
      <vt:lpstr>Refundable Credits  –  Federal 1040 Lines 66a thru 68</vt:lpstr>
      <vt:lpstr>Payments Made With  Extension of Time To File  Federal 1040 Line 70 / NJ 1040 Line 50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2016-12-12T20:59:25Z</dcterms:modified>
</cp:coreProperties>
</file>